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5" r:id="rId3"/>
    <p:sldId id="257" r:id="rId4"/>
    <p:sldId id="258" r:id="rId5"/>
    <p:sldId id="266" r:id="rId6"/>
    <p:sldId id="267" r:id="rId7"/>
    <p:sldId id="260" r:id="rId8"/>
    <p:sldId id="261" r:id="rId9"/>
    <p:sldId id="268" r:id="rId10"/>
    <p:sldId id="262" r:id="rId11"/>
    <p:sldId id="263" r:id="rId12"/>
    <p:sldId id="264"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100" d="100"/>
          <a:sy n="100" d="100"/>
        </p:scale>
        <p:origin x="-1944" y="-3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22.12.2022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53533783_33-celes-club-p-nabor-fonov-dlya-prezentatsii-krasivie-33.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ctrTitle"/>
          </p:nvPr>
        </p:nvSpPr>
        <p:spPr>
          <a:xfrm>
            <a:off x="857224" y="1500174"/>
            <a:ext cx="7851648" cy="3000396"/>
          </a:xfrm>
        </p:spPr>
        <p:txBody>
          <a:bodyPr>
            <a:normAutofit fontScale="90000"/>
          </a:bodyPr>
          <a:lstStyle/>
          <a:p>
            <a:r>
              <a:rPr lang="ru-RU" dirty="0" smtClean="0"/>
              <a:t/>
            </a:r>
            <a:br>
              <a:rPr lang="ru-RU" dirty="0" smtClean="0"/>
            </a:br>
            <a:r>
              <a:rPr lang="ru-RU" b="1" dirty="0" smtClean="0">
                <a:solidFill>
                  <a:srgbClr val="C00000"/>
                </a:solidFill>
                <a:latin typeface="Book Antiqua" pitchFamily="18" charset="0"/>
              </a:rPr>
              <a:t>«Использование цифровых образовательных ресурсов (ЦОР) в образовательной </a:t>
            </a:r>
            <a:r>
              <a:rPr lang="ru-RU" b="1" dirty="0" smtClean="0">
                <a:solidFill>
                  <a:srgbClr val="C00000"/>
                </a:solidFill>
                <a:latin typeface="Book Antiqua" pitchFamily="18" charset="0"/>
              </a:rPr>
              <a:t>деятельности</a:t>
            </a:r>
            <a:r>
              <a:rPr lang="en-US" b="1" dirty="0" smtClean="0">
                <a:solidFill>
                  <a:srgbClr val="C00000"/>
                </a:solidFill>
                <a:latin typeface="Book Antiqua" pitchFamily="18" charset="0"/>
              </a:rPr>
              <a:t>  </a:t>
            </a:r>
            <a:r>
              <a:rPr lang="ru-RU" b="1" dirty="0" smtClean="0">
                <a:solidFill>
                  <a:srgbClr val="C00000"/>
                </a:solidFill>
                <a:latin typeface="Book Antiqua" pitchFamily="18" charset="0"/>
              </a:rPr>
              <a:t>учителя начальных классов»</a:t>
            </a:r>
            <a:r>
              <a:rPr lang="ru-RU" b="1" dirty="0" smtClean="0">
                <a:solidFill>
                  <a:srgbClr val="C00000"/>
                </a:solidFill>
                <a:latin typeface="Book Antiqua" pitchFamily="18" charset="0"/>
              </a:rPr>
              <a:t/>
            </a:r>
            <a:br>
              <a:rPr lang="ru-RU" b="1" dirty="0" smtClean="0">
                <a:solidFill>
                  <a:srgbClr val="C00000"/>
                </a:solidFill>
                <a:latin typeface="Book Antiqua" pitchFamily="18" charset="0"/>
              </a:rPr>
            </a:br>
            <a:r>
              <a:rPr lang="ru-RU" sz="2800" b="1" i="1" dirty="0" smtClean="0">
                <a:solidFill>
                  <a:srgbClr val="002060"/>
                </a:solidFill>
                <a:latin typeface="Book Antiqua" pitchFamily="18" charset="0"/>
              </a:rPr>
              <a:t>методический семинар</a:t>
            </a:r>
            <a:r>
              <a:rPr lang="ru-RU" b="1" dirty="0" smtClean="0">
                <a:solidFill>
                  <a:srgbClr val="C00000"/>
                </a:solidFill>
                <a:latin typeface="Book Antiqua" pitchFamily="18" charset="0"/>
              </a:rPr>
              <a:t/>
            </a:r>
            <a:br>
              <a:rPr lang="ru-RU" b="1" dirty="0" smtClean="0">
                <a:solidFill>
                  <a:srgbClr val="C00000"/>
                </a:solidFill>
                <a:latin typeface="Book Antiqua" pitchFamily="18" charset="0"/>
              </a:rPr>
            </a:br>
            <a:endParaRPr lang="ru-RU" b="1" dirty="0">
              <a:solidFill>
                <a:srgbClr val="C00000"/>
              </a:solidFill>
              <a:latin typeface="Book Antiqua" pitchFamily="18" charset="0"/>
            </a:endParaRPr>
          </a:p>
        </p:txBody>
      </p:sp>
      <p:sp>
        <p:nvSpPr>
          <p:cNvPr id="3" name="Подзаголовок 2"/>
          <p:cNvSpPr>
            <a:spLocks noGrp="1"/>
          </p:cNvSpPr>
          <p:nvPr>
            <p:ph type="subTitle" idx="1"/>
          </p:nvPr>
        </p:nvSpPr>
        <p:spPr>
          <a:xfrm>
            <a:off x="2500298" y="4929198"/>
            <a:ext cx="6400800" cy="1214446"/>
          </a:xfrm>
        </p:spPr>
        <p:txBody>
          <a:bodyPr>
            <a:normAutofit/>
          </a:bodyPr>
          <a:lstStyle/>
          <a:p>
            <a:pPr algn="r"/>
            <a:r>
              <a:rPr lang="ru-RU" sz="2000" dirty="0" smtClean="0">
                <a:solidFill>
                  <a:srgbClr val="002060"/>
                </a:solidFill>
                <a:effectLst>
                  <a:outerShdw blurRad="38100" dist="38100" dir="2700000" algn="tl">
                    <a:srgbClr val="000000">
                      <a:alpha val="43137"/>
                    </a:srgbClr>
                  </a:outerShdw>
                </a:effectLst>
                <a:latin typeface="Book Antiqua" pitchFamily="18" charset="0"/>
              </a:rPr>
              <a:t>Презентацию к выступлению подготовила:</a:t>
            </a:r>
          </a:p>
          <a:p>
            <a:pPr algn="r"/>
            <a:r>
              <a:rPr lang="ru-RU" sz="2000" dirty="0" err="1" smtClean="0">
                <a:solidFill>
                  <a:srgbClr val="002060"/>
                </a:solidFill>
                <a:effectLst>
                  <a:outerShdw blurRad="38100" dist="38100" dir="2700000" algn="tl">
                    <a:srgbClr val="000000">
                      <a:alpha val="43137"/>
                    </a:srgbClr>
                  </a:outerShdw>
                </a:effectLst>
                <a:latin typeface="Book Antiqua" pitchFamily="18" charset="0"/>
              </a:rPr>
              <a:t>Абаляева</a:t>
            </a:r>
            <a:r>
              <a:rPr lang="ru-RU" sz="2000" dirty="0" smtClean="0">
                <a:solidFill>
                  <a:srgbClr val="002060"/>
                </a:solidFill>
                <a:effectLst>
                  <a:outerShdw blurRad="38100" dist="38100" dir="2700000" algn="tl">
                    <a:srgbClr val="000000">
                      <a:alpha val="43137"/>
                    </a:srgbClr>
                  </a:outerShdw>
                </a:effectLst>
                <a:latin typeface="Book Antiqua" pitchFamily="18" charset="0"/>
              </a:rPr>
              <a:t> Ольга Юрьевна,</a:t>
            </a:r>
          </a:p>
          <a:p>
            <a:pPr algn="r"/>
            <a:r>
              <a:rPr lang="ru-RU" sz="2000" dirty="0" smtClean="0">
                <a:solidFill>
                  <a:srgbClr val="002060"/>
                </a:solidFill>
                <a:effectLst>
                  <a:outerShdw blurRad="38100" dist="38100" dir="2700000" algn="tl">
                    <a:srgbClr val="000000">
                      <a:alpha val="43137"/>
                    </a:srgbClr>
                  </a:outerShdw>
                </a:effectLst>
                <a:latin typeface="Book Antiqua" pitchFamily="18" charset="0"/>
              </a:rPr>
              <a:t>учитель начальных классов</a:t>
            </a:r>
            <a:endParaRPr lang="ru-RU" sz="2000" dirty="0">
              <a:solidFill>
                <a:srgbClr val="002060"/>
              </a:solidFill>
              <a:effectLst>
                <a:outerShdw blurRad="38100" dist="38100" dir="2700000" algn="tl">
                  <a:srgbClr val="000000">
                    <a:alpha val="43137"/>
                  </a:srgbClr>
                </a:outerShdw>
              </a:effectLst>
              <a:latin typeface="Book Antiqua" pitchFamily="18" charset="0"/>
            </a:endParaRPr>
          </a:p>
        </p:txBody>
      </p:sp>
      <p:sp>
        <p:nvSpPr>
          <p:cNvPr id="5" name="Прямоугольник 4"/>
          <p:cNvSpPr/>
          <p:nvPr/>
        </p:nvSpPr>
        <p:spPr>
          <a:xfrm>
            <a:off x="1000100" y="214290"/>
            <a:ext cx="7032694" cy="923330"/>
          </a:xfrm>
          <a:prstGeom prst="rect">
            <a:avLst/>
          </a:prstGeom>
        </p:spPr>
        <p:txBody>
          <a:bodyPr wrap="none">
            <a:spAutoFit/>
          </a:bodyPr>
          <a:lstStyle/>
          <a:p>
            <a:pPr algn="ctr"/>
            <a:r>
              <a:rPr lang="ru-RU" b="1" i="1" dirty="0" smtClean="0">
                <a:solidFill>
                  <a:srgbClr val="002060"/>
                </a:solidFill>
                <a:latin typeface="Book Antiqua" pitchFamily="18" charset="0"/>
              </a:rPr>
              <a:t>Муниципальное бюджетное общеобразовательное учреждение</a:t>
            </a:r>
          </a:p>
          <a:p>
            <a:pPr algn="ctr"/>
            <a:r>
              <a:rPr lang="ru-RU" b="1" i="1" dirty="0" err="1" smtClean="0">
                <a:solidFill>
                  <a:srgbClr val="002060"/>
                </a:solidFill>
                <a:latin typeface="Book Antiqua" pitchFamily="18" charset="0"/>
              </a:rPr>
              <a:t>Кесовогорская</a:t>
            </a:r>
            <a:r>
              <a:rPr lang="ru-RU" b="1" i="1" dirty="0" smtClean="0">
                <a:solidFill>
                  <a:srgbClr val="002060"/>
                </a:solidFill>
                <a:latin typeface="Book Antiqua" pitchFamily="18" charset="0"/>
              </a:rPr>
              <a:t> средняя общеобразовательная школа</a:t>
            </a:r>
          </a:p>
          <a:p>
            <a:pPr algn="ctr"/>
            <a:r>
              <a:rPr lang="ru-RU" b="1" i="1" dirty="0" smtClean="0">
                <a:solidFill>
                  <a:srgbClr val="002060"/>
                </a:solidFill>
                <a:latin typeface="Book Antiqua" pitchFamily="18" charset="0"/>
              </a:rPr>
              <a:t>имени дважды Героя Советского Союза А.В. </a:t>
            </a:r>
            <a:r>
              <a:rPr lang="ru-RU" b="1" i="1" dirty="0" err="1" smtClean="0">
                <a:solidFill>
                  <a:srgbClr val="002060"/>
                </a:solidFill>
                <a:latin typeface="Book Antiqua" pitchFamily="18" charset="0"/>
              </a:rPr>
              <a:t>Алелюхина</a:t>
            </a:r>
            <a:endParaRPr lang="ru-RU" dirty="0"/>
          </a:p>
        </p:txBody>
      </p:sp>
      <p:sp>
        <p:nvSpPr>
          <p:cNvPr id="6" name="TextBox 5"/>
          <p:cNvSpPr txBox="1"/>
          <p:nvPr/>
        </p:nvSpPr>
        <p:spPr>
          <a:xfrm>
            <a:off x="3714744" y="6215082"/>
            <a:ext cx="1401346" cy="369332"/>
          </a:xfrm>
          <a:prstGeom prst="rect">
            <a:avLst/>
          </a:prstGeom>
          <a:noFill/>
        </p:spPr>
        <p:txBody>
          <a:bodyPr wrap="none" rtlCol="0">
            <a:spAutoFit/>
          </a:bodyPr>
          <a:lstStyle/>
          <a:p>
            <a:r>
              <a:rPr lang="ru-RU" b="1" i="1" dirty="0" smtClean="0">
                <a:solidFill>
                  <a:srgbClr val="002060"/>
                </a:solidFill>
                <a:effectLst>
                  <a:outerShdw blurRad="38100" dist="38100" dir="2700000" algn="tl">
                    <a:srgbClr val="000000">
                      <a:alpha val="43137"/>
                    </a:srgbClr>
                  </a:outerShdw>
                </a:effectLst>
              </a:rPr>
              <a:t>23.12.2022г.</a:t>
            </a:r>
            <a:endParaRPr lang="ru-RU" b="1" i="1" dirty="0">
              <a:solidFill>
                <a:srgbClr val="00206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53533783_33-celes-club-p-nabor-fonov-dlya-prezentatsii-krasivie-33.jpg"/>
          <p:cNvPicPr>
            <a:picLocks noChangeAspect="1"/>
          </p:cNvPicPr>
          <p:nvPr/>
        </p:nvPicPr>
        <p:blipFill>
          <a:blip r:embed="rId2"/>
          <a:stretch>
            <a:fillRect/>
          </a:stretch>
        </p:blipFill>
        <p:spPr>
          <a:xfrm>
            <a:off x="0" y="0"/>
            <a:ext cx="9144000" cy="6858000"/>
          </a:xfrm>
          <a:prstGeom prst="rect">
            <a:avLst/>
          </a:prstGeom>
        </p:spPr>
      </p:pic>
      <p:pic>
        <p:nvPicPr>
          <p:cNvPr id="4098" name="Picture 2"/>
          <p:cNvPicPr>
            <a:picLocks noChangeAspect="1" noChangeArrowheads="1"/>
          </p:cNvPicPr>
          <p:nvPr/>
        </p:nvPicPr>
        <p:blipFill>
          <a:blip r:embed="rId3" cstate="print"/>
          <a:srcRect l="2344" t="9722" b="3472"/>
          <a:stretch>
            <a:fillRect/>
          </a:stretch>
        </p:blipFill>
        <p:spPr bwMode="auto">
          <a:xfrm>
            <a:off x="3571868" y="571480"/>
            <a:ext cx="5357813" cy="2678921"/>
          </a:xfrm>
          <a:prstGeom prst="rect">
            <a:avLst/>
          </a:prstGeom>
          <a:ln>
            <a:noFill/>
          </a:ln>
          <a:effectLst>
            <a:softEdge rad="112500"/>
          </a:effectLst>
        </p:spPr>
      </p:pic>
      <p:pic>
        <p:nvPicPr>
          <p:cNvPr id="4099" name="Picture 3"/>
          <p:cNvPicPr>
            <a:picLocks noChangeAspect="1" noChangeArrowheads="1"/>
          </p:cNvPicPr>
          <p:nvPr/>
        </p:nvPicPr>
        <p:blipFill>
          <a:blip r:embed="rId4" cstate="print"/>
          <a:srcRect l="4297" t="9722" r="1953" b="4861"/>
          <a:stretch>
            <a:fillRect/>
          </a:stretch>
        </p:blipFill>
        <p:spPr bwMode="auto">
          <a:xfrm>
            <a:off x="1785918" y="3500438"/>
            <a:ext cx="5643602" cy="2892346"/>
          </a:xfrm>
          <a:prstGeom prst="rect">
            <a:avLst/>
          </a:prstGeom>
          <a:ln>
            <a:noFill/>
          </a:ln>
          <a:effectLst>
            <a:softEdge rad="112500"/>
          </a:effectLst>
        </p:spPr>
      </p:pic>
      <p:pic>
        <p:nvPicPr>
          <p:cNvPr id="6" name="Содержимое 5" descr="яндекс учебник.jpg"/>
          <p:cNvPicPr>
            <a:picLocks noGrp="1" noChangeAspect="1"/>
          </p:cNvPicPr>
          <p:nvPr>
            <p:ph idx="1"/>
          </p:nvPr>
        </p:nvPicPr>
        <p:blipFill>
          <a:blip r:embed="rId5"/>
          <a:stretch>
            <a:fillRect/>
          </a:stretch>
        </p:blipFill>
        <p:spPr>
          <a:xfrm>
            <a:off x="142844" y="928670"/>
            <a:ext cx="3857652" cy="2217391"/>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53533783_33-celes-club-p-nabor-fonov-dlya-prezentatsii-krasivie-33.jpg"/>
          <p:cNvPicPr>
            <a:picLocks noChangeAspect="1"/>
          </p:cNvPicPr>
          <p:nvPr/>
        </p:nvPicPr>
        <p:blipFill>
          <a:blip r:embed="rId2"/>
          <a:stretch>
            <a:fillRect/>
          </a:stretch>
        </p:blipFill>
        <p:spPr>
          <a:xfrm>
            <a:off x="0" y="0"/>
            <a:ext cx="9144000" cy="6858000"/>
          </a:xfrm>
          <a:prstGeom prst="rect">
            <a:avLst/>
          </a:prstGeom>
        </p:spPr>
      </p:pic>
      <p:pic>
        <p:nvPicPr>
          <p:cNvPr id="5122" name="Picture 2"/>
          <p:cNvPicPr>
            <a:picLocks noChangeAspect="1" noChangeArrowheads="1"/>
          </p:cNvPicPr>
          <p:nvPr/>
        </p:nvPicPr>
        <p:blipFill>
          <a:blip r:embed="rId3"/>
          <a:srcRect l="2734" t="9722" r="1562" b="4166"/>
          <a:stretch>
            <a:fillRect/>
          </a:stretch>
        </p:blipFill>
        <p:spPr bwMode="auto">
          <a:xfrm>
            <a:off x="214282" y="2000240"/>
            <a:ext cx="8751155" cy="4429156"/>
          </a:xfrm>
          <a:prstGeom prst="rect">
            <a:avLst/>
          </a:prstGeom>
          <a:noFill/>
          <a:ln w="9525">
            <a:noFill/>
            <a:miter lim="800000"/>
            <a:headEnd/>
            <a:tailEnd/>
          </a:ln>
          <a:effectLst/>
        </p:spPr>
      </p:pic>
      <p:pic>
        <p:nvPicPr>
          <p:cNvPr id="6" name="Рисунок 5" descr="uchiru(1).jpg"/>
          <p:cNvPicPr>
            <a:picLocks noChangeAspect="1"/>
          </p:cNvPicPr>
          <p:nvPr/>
        </p:nvPicPr>
        <p:blipFill>
          <a:blip r:embed="rId4"/>
          <a:stretch>
            <a:fillRect/>
          </a:stretch>
        </p:blipFill>
        <p:spPr>
          <a:xfrm>
            <a:off x="0" y="1"/>
            <a:ext cx="9144000" cy="178592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53533783_33-celes-club-p-nabor-fonov-dlya-prezentatsii-krasivie-33.jpg"/>
          <p:cNvPicPr>
            <a:picLocks noChangeAspect="1"/>
          </p:cNvPicPr>
          <p:nvPr/>
        </p:nvPicPr>
        <p:blipFill>
          <a:blip r:embed="rId2"/>
          <a:stretch>
            <a:fillRect/>
          </a:stretch>
        </p:blipFill>
        <p:spPr>
          <a:xfrm>
            <a:off x="0" y="0"/>
            <a:ext cx="9144000" cy="6858000"/>
          </a:xfrm>
          <a:prstGeom prst="rect">
            <a:avLst/>
          </a:prstGeom>
        </p:spPr>
      </p:pic>
      <p:sp>
        <p:nvSpPr>
          <p:cNvPr id="3" name="Содержимое 2"/>
          <p:cNvSpPr>
            <a:spLocks noGrp="1"/>
          </p:cNvSpPr>
          <p:nvPr>
            <p:ph idx="1"/>
          </p:nvPr>
        </p:nvSpPr>
        <p:spPr>
          <a:xfrm>
            <a:off x="285720" y="404664"/>
            <a:ext cx="8572560" cy="5919936"/>
          </a:xfrm>
        </p:spPr>
        <p:txBody>
          <a:bodyPr>
            <a:normAutofit fontScale="77500" lnSpcReduction="20000"/>
          </a:bodyPr>
          <a:lstStyle/>
          <a:p>
            <a:r>
              <a:rPr lang="ru-RU" b="1" dirty="0" smtClean="0"/>
              <a:t>Вывод</a:t>
            </a:r>
            <a:r>
              <a:rPr lang="ru-RU" b="1" dirty="0" smtClean="0"/>
              <a:t>:</a:t>
            </a:r>
            <a:r>
              <a:rPr lang="en-US" b="1" dirty="0" smtClean="0"/>
              <a:t> </a:t>
            </a:r>
            <a:r>
              <a:rPr lang="ru-RU" dirty="0" smtClean="0"/>
              <a:t>Я </a:t>
            </a:r>
            <a:r>
              <a:rPr lang="ru-RU" dirty="0" smtClean="0"/>
              <a:t>уверена, что использование цифровых образовательных ресурсов может преобразовать преподавание традиционных учебных предметов, рационализировав детский труд, оптимизировав процессы понимания и запоминания учебного материала, а главное, подняв на неизменно более высокий уровень интерес детей к учебе. С применением ЦОР на уроках, учебный процесс направлен на развитие логического и критического мышления, воображения, самостоятельности. Дети заинтересованы, приобщены к творческому поиску.</a:t>
            </a:r>
          </a:p>
          <a:p>
            <a:r>
              <a:rPr lang="ru-RU" dirty="0" smtClean="0"/>
              <a:t>Я считаю, что информационные технологии только для ищущих, любящих осваивать новое учителей. Они для тех, кому небезразличен уровень своей профессиональной компетентности, кого беспокоит, насколько он, педагог современной российской школы, соответствует требованиям века грядущего.</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2b821f25-6071-4f2d-a000-e7ea388e3fdd.jpe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53533783_33-celes-club-p-nabor-fonov-dlya-prezentatsii-krasivie-33.jpg"/>
          <p:cNvPicPr>
            <a:picLocks noChangeAspect="1"/>
          </p:cNvPicPr>
          <p:nvPr/>
        </p:nvPicPr>
        <p:blipFill>
          <a:blip r:embed="rId2"/>
          <a:stretch>
            <a:fillRect/>
          </a:stretch>
        </p:blipFill>
        <p:spPr>
          <a:xfrm>
            <a:off x="0" y="0"/>
            <a:ext cx="9144000" cy="6858000"/>
          </a:xfrm>
          <a:prstGeom prst="rect">
            <a:avLst/>
          </a:prstGeom>
        </p:spPr>
      </p:pic>
      <p:sp>
        <p:nvSpPr>
          <p:cNvPr id="3" name="Содержимое 2"/>
          <p:cNvSpPr>
            <a:spLocks noGrp="1"/>
          </p:cNvSpPr>
          <p:nvPr>
            <p:ph idx="1"/>
          </p:nvPr>
        </p:nvSpPr>
        <p:spPr>
          <a:xfrm>
            <a:off x="285720" y="285728"/>
            <a:ext cx="8572560" cy="2165370"/>
          </a:xfrm>
        </p:spPr>
        <p:txBody>
          <a:bodyPr>
            <a:normAutofit/>
          </a:bodyPr>
          <a:lstStyle/>
          <a:p>
            <a:pPr algn="ctr">
              <a:buNone/>
            </a:pPr>
            <a:r>
              <a:rPr lang="ru-RU"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Одной из задач приоритетного национального проекта «Образование» является создание в России единой цифровой образовательной </a:t>
            </a:r>
            <a:r>
              <a:rPr lang="ru-RU"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среды.</a:t>
            </a:r>
            <a:endParaRPr lang="ru-RU" sz="28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a:p>
            <a:pPr algn="ctr"/>
            <a:endParaRPr lang="ru-RU" sz="28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5" name="Рисунок 4" descr="cifobraz.jpg"/>
          <p:cNvPicPr>
            <a:picLocks noChangeAspect="1"/>
          </p:cNvPicPr>
          <p:nvPr/>
        </p:nvPicPr>
        <p:blipFill>
          <a:blip r:embed="rId3"/>
          <a:srcRect l="8974" t="2083" r="8465" b="2083"/>
          <a:stretch>
            <a:fillRect/>
          </a:stretch>
        </p:blipFill>
        <p:spPr>
          <a:xfrm>
            <a:off x="2143108" y="1857364"/>
            <a:ext cx="4572032" cy="457203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53533783_33-celes-club-p-nabor-fonov-dlya-prezentatsii-krasivie-33.jpg"/>
          <p:cNvPicPr>
            <a:picLocks noChangeAspect="1"/>
          </p:cNvPicPr>
          <p:nvPr/>
        </p:nvPicPr>
        <p:blipFill>
          <a:blip r:embed="rId2"/>
          <a:stretch>
            <a:fillRect/>
          </a:stretch>
        </p:blipFill>
        <p:spPr>
          <a:xfrm>
            <a:off x="0" y="0"/>
            <a:ext cx="9144000" cy="6858000"/>
          </a:xfrm>
          <a:prstGeom prst="rect">
            <a:avLst/>
          </a:prstGeom>
        </p:spPr>
      </p:pic>
      <p:sp>
        <p:nvSpPr>
          <p:cNvPr id="3" name="Содержимое 2"/>
          <p:cNvSpPr>
            <a:spLocks noGrp="1"/>
          </p:cNvSpPr>
          <p:nvPr>
            <p:ph idx="1"/>
          </p:nvPr>
        </p:nvSpPr>
        <p:spPr>
          <a:xfrm>
            <a:off x="142844" y="214290"/>
            <a:ext cx="8786874" cy="1071570"/>
          </a:xfrm>
        </p:spPr>
        <p:txBody>
          <a:bodyPr>
            <a:normAutofit/>
          </a:bodyPr>
          <a:lstStyle/>
          <a:p>
            <a:pPr algn="ctr">
              <a:buNone/>
            </a:pPr>
            <a:r>
              <a:rPr lang="ru-RU" sz="24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Цифровая образовательная среда (ЦОС) включает в себя большой спектр цифровых образовательных ресурсов (ЦОР). </a:t>
            </a:r>
          </a:p>
        </p:txBody>
      </p:sp>
      <p:pic>
        <p:nvPicPr>
          <p:cNvPr id="5" name="Рисунок 4" descr="slide_9.jpg"/>
          <p:cNvPicPr>
            <a:picLocks noChangeAspect="1"/>
          </p:cNvPicPr>
          <p:nvPr/>
        </p:nvPicPr>
        <p:blipFill>
          <a:blip r:embed="rId3"/>
          <a:stretch>
            <a:fillRect/>
          </a:stretch>
        </p:blipFill>
        <p:spPr>
          <a:xfrm>
            <a:off x="857224" y="1142984"/>
            <a:ext cx="7143800" cy="53578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53533783_33-celes-club-p-nabor-fonov-dlya-prezentatsii-krasivie-33.jpg"/>
          <p:cNvPicPr>
            <a:picLocks noChangeAspect="1"/>
          </p:cNvPicPr>
          <p:nvPr/>
        </p:nvPicPr>
        <p:blipFill>
          <a:blip r:embed="rId2"/>
          <a:stretch>
            <a:fillRect/>
          </a:stretch>
        </p:blipFill>
        <p:spPr>
          <a:xfrm>
            <a:off x="-214346" y="0"/>
            <a:ext cx="9358346" cy="6858000"/>
          </a:xfrm>
          <a:prstGeom prst="rect">
            <a:avLst/>
          </a:prstGeom>
        </p:spPr>
      </p:pic>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t>Цели использования ЦОР:</a:t>
            </a:r>
            <a:br>
              <a:rPr lang="ru-RU" dirty="0" smtClean="0">
                <a:solidFill>
                  <a:srgbClr val="C00000"/>
                </a:solidFill>
                <a:effectLst>
                  <a:outerShdw blurRad="38100" dist="38100" dir="2700000" algn="tl">
                    <a:srgbClr val="000000">
                      <a:alpha val="43137"/>
                    </a:srgbClr>
                  </a:outerShdw>
                </a:effectLst>
                <a:latin typeface="Times New Roman" pitchFamily="18" charset="0"/>
                <a:cs typeface="Times New Roman" pitchFamily="18" charset="0"/>
              </a:rPr>
            </a:br>
            <a:endParaRPr lang="ru-RU" dirty="0">
              <a:solidFill>
                <a:srgbClr val="C0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395536" y="1412776"/>
            <a:ext cx="8291264" cy="4911824"/>
          </a:xfrm>
        </p:spPr>
        <p:txBody>
          <a:bodyPr>
            <a:normAutofit fontScale="85000" lnSpcReduction="20000"/>
          </a:bodyPr>
          <a:lstStyle/>
          <a:p>
            <a:r>
              <a:rPr lang="ru-RU" sz="3300" dirty="0" smtClean="0">
                <a:solidFill>
                  <a:srgbClr val="002060"/>
                </a:solidFill>
                <a:latin typeface="Times New Roman" pitchFamily="18" charset="0"/>
                <a:cs typeface="Times New Roman" pitchFamily="18" charset="0"/>
              </a:rPr>
              <a:t> повысить мотивацию обучения;</a:t>
            </a:r>
          </a:p>
          <a:p>
            <a:pPr lvl="0"/>
            <a:r>
              <a:rPr lang="ru-RU" sz="3300" dirty="0" smtClean="0">
                <a:solidFill>
                  <a:srgbClr val="002060"/>
                </a:solidFill>
                <a:latin typeface="Times New Roman" pitchFamily="18" charset="0"/>
                <a:cs typeface="Times New Roman" pitchFamily="18" charset="0"/>
              </a:rPr>
              <a:t>повысить эффективность процесса обучения;</a:t>
            </a:r>
          </a:p>
          <a:p>
            <a:pPr lvl="0"/>
            <a:r>
              <a:rPr lang="ru-RU" sz="3300" dirty="0" smtClean="0">
                <a:solidFill>
                  <a:srgbClr val="002060"/>
                </a:solidFill>
                <a:latin typeface="Times New Roman" pitchFamily="18" charset="0"/>
                <a:cs typeface="Times New Roman" pitchFamily="18" charset="0"/>
              </a:rPr>
              <a:t>способствовать  активизации познавательной сферы обучающихся;</a:t>
            </a:r>
          </a:p>
          <a:p>
            <a:pPr lvl="0"/>
            <a:r>
              <a:rPr lang="ru-RU" sz="3300" dirty="0" smtClean="0">
                <a:solidFill>
                  <a:srgbClr val="002060"/>
                </a:solidFill>
                <a:latin typeface="Times New Roman" pitchFamily="18" charset="0"/>
                <a:cs typeface="Times New Roman" pitchFamily="18" charset="0"/>
              </a:rPr>
              <a:t>совершенствовать методики проведения уроков;</a:t>
            </a:r>
          </a:p>
          <a:p>
            <a:pPr lvl="0"/>
            <a:r>
              <a:rPr lang="ru-RU" sz="3300" dirty="0" smtClean="0">
                <a:solidFill>
                  <a:srgbClr val="002060"/>
                </a:solidFill>
                <a:latin typeface="Times New Roman" pitchFamily="18" charset="0"/>
                <a:cs typeface="Times New Roman" pitchFamily="18" charset="0"/>
              </a:rPr>
              <a:t>своевременно отслеживать результаты обучения и воспитания;</a:t>
            </a:r>
          </a:p>
          <a:p>
            <a:pPr lvl="0"/>
            <a:r>
              <a:rPr lang="ru-RU" sz="3300" dirty="0" smtClean="0">
                <a:solidFill>
                  <a:srgbClr val="002060"/>
                </a:solidFill>
                <a:latin typeface="Times New Roman" pitchFamily="18" charset="0"/>
                <a:cs typeface="Times New Roman" pitchFamily="18" charset="0"/>
              </a:rPr>
              <a:t>планировать и систематизировать свою работу;</a:t>
            </a:r>
          </a:p>
          <a:p>
            <a:pPr lvl="0"/>
            <a:r>
              <a:rPr lang="ru-RU" sz="3300" dirty="0" smtClean="0">
                <a:solidFill>
                  <a:srgbClr val="002060"/>
                </a:solidFill>
                <a:latin typeface="Times New Roman" pitchFamily="18" charset="0"/>
                <a:cs typeface="Times New Roman" pitchFamily="18" charset="0"/>
              </a:rPr>
              <a:t>использовать, как средство самообразования;</a:t>
            </a:r>
          </a:p>
          <a:p>
            <a:pPr lvl="0"/>
            <a:r>
              <a:rPr lang="ru-RU" sz="3300" dirty="0" smtClean="0">
                <a:solidFill>
                  <a:srgbClr val="002060"/>
                </a:solidFill>
                <a:latin typeface="Times New Roman" pitchFamily="18" charset="0"/>
                <a:cs typeface="Times New Roman" pitchFamily="18" charset="0"/>
              </a:rPr>
              <a:t>качественно и быстро подготовить урок (мероприятие).</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653533783_33-celes-club-p-nabor-fonov-dlya-prezentatsii-krasivie-33.jpg"/>
          <p:cNvPicPr>
            <a:picLocks noChangeAspect="1"/>
          </p:cNvPicPr>
          <p:nvPr/>
        </p:nvPicPr>
        <p:blipFill>
          <a:blip r:embed="rId2"/>
          <a:stretch>
            <a:fillRect/>
          </a:stretch>
        </p:blipFill>
        <p:spPr>
          <a:xfrm>
            <a:off x="-214346" y="0"/>
            <a:ext cx="9358346" cy="6858000"/>
          </a:xfrm>
          <a:prstGeom prst="rect">
            <a:avLst/>
          </a:prstGeom>
        </p:spPr>
      </p:pic>
      <p:pic>
        <p:nvPicPr>
          <p:cNvPr id="4" name="Рисунок 3" descr="конструктор_рабочих_учебных_программ.png"/>
          <p:cNvPicPr>
            <a:picLocks noChangeAspect="1"/>
          </p:cNvPicPr>
          <p:nvPr/>
        </p:nvPicPr>
        <p:blipFill>
          <a:blip r:embed="rId3"/>
          <a:stretch>
            <a:fillRect/>
          </a:stretch>
        </p:blipFill>
        <p:spPr>
          <a:xfrm>
            <a:off x="142844" y="357166"/>
            <a:ext cx="5357830" cy="2411024"/>
          </a:xfrm>
          <a:prstGeom prst="rect">
            <a:avLst/>
          </a:prstGeom>
        </p:spPr>
      </p:pic>
      <p:pic>
        <p:nvPicPr>
          <p:cNvPr id="1026" name="Picture 2"/>
          <p:cNvPicPr>
            <a:picLocks noChangeAspect="1" noChangeArrowheads="1"/>
          </p:cNvPicPr>
          <p:nvPr/>
        </p:nvPicPr>
        <p:blipFill>
          <a:blip r:embed="rId4"/>
          <a:srcRect l="7032" t="18750" r="16015" b="19443"/>
          <a:stretch>
            <a:fillRect/>
          </a:stretch>
        </p:blipFill>
        <p:spPr bwMode="auto">
          <a:xfrm>
            <a:off x="928662" y="3143248"/>
            <a:ext cx="7715304" cy="3485595"/>
          </a:xfrm>
          <a:prstGeom prst="rect">
            <a:avLst/>
          </a:prstGeom>
          <a:noFill/>
          <a:ln w="9525">
            <a:noFill/>
            <a:miter lim="800000"/>
            <a:headEnd/>
            <a:tailEnd/>
          </a:ln>
          <a:effectLst/>
        </p:spPr>
      </p:pic>
      <p:sp>
        <p:nvSpPr>
          <p:cNvPr id="6" name="Стрелка влево 5"/>
          <p:cNvSpPr/>
          <p:nvPr/>
        </p:nvSpPr>
        <p:spPr>
          <a:xfrm>
            <a:off x="5929322" y="857232"/>
            <a:ext cx="2571768" cy="1143008"/>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latin typeface="Times New Roman" pitchFamily="18" charset="0"/>
                <a:cs typeface="Times New Roman" pitchFamily="18" charset="0"/>
              </a:rPr>
              <a:t>Ссылка на ЦОР</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53533783_33-celes-club-p-nabor-fonov-dlya-prezentatsii-krasivie-33.jpg"/>
          <p:cNvPicPr>
            <a:picLocks noChangeAspect="1"/>
          </p:cNvPicPr>
          <p:nvPr/>
        </p:nvPicPr>
        <p:blipFill>
          <a:blip r:embed="rId2"/>
          <a:stretch>
            <a:fillRect/>
          </a:stretch>
        </p:blipFill>
        <p:spPr>
          <a:xfrm>
            <a:off x="-214346" y="0"/>
            <a:ext cx="9358346" cy="6858000"/>
          </a:xfrm>
          <a:prstGeom prst="rect">
            <a:avLst/>
          </a:prstGeom>
        </p:spPr>
      </p:pic>
      <p:pic>
        <p:nvPicPr>
          <p:cNvPr id="2050" name="Picture 2"/>
          <p:cNvPicPr>
            <a:picLocks noChangeAspect="1" noChangeArrowheads="1"/>
          </p:cNvPicPr>
          <p:nvPr/>
        </p:nvPicPr>
        <p:blipFill>
          <a:blip r:embed="rId3"/>
          <a:srcRect l="7031" t="28472" r="9765" b="12500"/>
          <a:stretch>
            <a:fillRect/>
          </a:stretch>
        </p:blipFill>
        <p:spPr bwMode="auto">
          <a:xfrm>
            <a:off x="142844" y="142852"/>
            <a:ext cx="8858280" cy="3534995"/>
          </a:xfrm>
          <a:prstGeom prst="rect">
            <a:avLst/>
          </a:prstGeom>
          <a:noFill/>
          <a:ln w="9525">
            <a:noFill/>
            <a:miter lim="800000"/>
            <a:headEnd/>
            <a:tailEnd/>
          </a:ln>
          <a:effectLst/>
        </p:spPr>
      </p:pic>
      <p:sp>
        <p:nvSpPr>
          <p:cNvPr id="4" name="Прямоугольник 3"/>
          <p:cNvSpPr/>
          <p:nvPr/>
        </p:nvSpPr>
        <p:spPr>
          <a:xfrm>
            <a:off x="3643306" y="3929066"/>
            <a:ext cx="5143536" cy="2554545"/>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lvl="0" algn="ctr">
              <a:buFont typeface="Wingdings" pitchFamily="2" charset="2"/>
              <a:buChar char="§"/>
            </a:pPr>
            <a:r>
              <a:rPr lang="ru-RU" sz="2000" dirty="0" smtClean="0">
                <a:latin typeface="Times New Roman" pitchFamily="18" charset="0"/>
                <a:cs typeface="Times New Roman" pitchFamily="18" charset="0"/>
              </a:rPr>
              <a:t>Для обозначения темы урока.</a:t>
            </a:r>
          </a:p>
          <a:p>
            <a:pPr lvl="0" algn="ctr">
              <a:buFont typeface="Wingdings" pitchFamily="2" charset="2"/>
              <a:buChar char="§"/>
            </a:pPr>
            <a:r>
              <a:rPr lang="ru-RU" sz="2000" dirty="0" smtClean="0">
                <a:latin typeface="Times New Roman" pitchFamily="18" charset="0"/>
                <a:cs typeface="Times New Roman" pitchFamily="18" charset="0"/>
              </a:rPr>
              <a:t>В начале урока с помощью вопросов по изучаемой теме, создавая проблемную ситуацию.</a:t>
            </a:r>
          </a:p>
          <a:p>
            <a:pPr lvl="0" algn="ctr">
              <a:buFont typeface="Wingdings" pitchFamily="2" charset="2"/>
              <a:buChar char="§"/>
            </a:pPr>
            <a:r>
              <a:rPr lang="ru-RU" sz="2000" dirty="0" smtClean="0">
                <a:latin typeface="Times New Roman" pitchFamily="18" charset="0"/>
                <a:cs typeface="Times New Roman" pitchFamily="18" charset="0"/>
              </a:rPr>
              <a:t>Как сопровождение объяснения учителя (презентации, формулы, схемы, рисунки, видеофрагменты и т.д.)</a:t>
            </a:r>
          </a:p>
          <a:p>
            <a:pPr lvl="0" algn="ctr">
              <a:buFont typeface="Wingdings" pitchFamily="2" charset="2"/>
              <a:buChar char="§"/>
            </a:pPr>
            <a:r>
              <a:rPr lang="ru-RU" sz="2000" dirty="0" smtClean="0">
                <a:latin typeface="Times New Roman" pitchFamily="18" charset="0"/>
                <a:cs typeface="Times New Roman" pitchFamily="18" charset="0"/>
              </a:rPr>
              <a:t>Для контроля учащихся.</a:t>
            </a:r>
            <a:endParaRPr lang="ru-RU" sz="2000" dirty="0" smtClean="0">
              <a:latin typeface="Times New Roman" pitchFamily="18" charset="0"/>
              <a:cs typeface="Times New Roman" pitchFamily="18" charset="0"/>
            </a:endParaRPr>
          </a:p>
        </p:txBody>
      </p:sp>
      <p:sp>
        <p:nvSpPr>
          <p:cNvPr id="5" name="Прямоугольник 4"/>
          <p:cNvSpPr/>
          <p:nvPr/>
        </p:nvSpPr>
        <p:spPr>
          <a:xfrm>
            <a:off x="285720" y="4357694"/>
            <a:ext cx="285752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ЦОР я могу применять на любом этапе урока</a:t>
            </a:r>
            <a:endParaRPr lang="ru-RU" sz="2400"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53533783_33-celes-club-p-nabor-fonov-dlya-prezentatsii-krasivie-33.jpg"/>
          <p:cNvPicPr>
            <a:picLocks noChangeAspect="1"/>
          </p:cNvPicPr>
          <p:nvPr/>
        </p:nvPicPr>
        <p:blipFill>
          <a:blip r:embed="rId2"/>
          <a:stretch>
            <a:fillRect/>
          </a:stretch>
        </p:blipFill>
        <p:spPr>
          <a:xfrm>
            <a:off x="0" y="0"/>
            <a:ext cx="9144000" cy="6858000"/>
          </a:xfrm>
          <a:prstGeom prst="rect">
            <a:avLst/>
          </a:prstGeom>
        </p:spPr>
      </p:pic>
      <p:sp>
        <p:nvSpPr>
          <p:cNvPr id="2" name="Заголовок 1"/>
          <p:cNvSpPr>
            <a:spLocks noGrp="1"/>
          </p:cNvSpPr>
          <p:nvPr>
            <p:ph type="title"/>
          </p:nvPr>
        </p:nvSpPr>
        <p:spPr>
          <a:xfrm>
            <a:off x="357158" y="214290"/>
            <a:ext cx="8543956" cy="1143000"/>
          </a:xfrm>
        </p:spPr>
        <p:txBody>
          <a:bodyPr>
            <a:normAutofit/>
          </a:bodyPr>
          <a:lstStyle/>
          <a:p>
            <a:r>
              <a:rPr lang="ru-RU" sz="2800" b="1" dirty="0" smtClean="0">
                <a:solidFill>
                  <a:srgbClr val="C00000"/>
                </a:solidFill>
                <a:latin typeface="Times New Roman" pitchFamily="18" charset="0"/>
                <a:cs typeface="Times New Roman" pitchFamily="18" charset="0"/>
              </a:rPr>
              <a:t>Внедрение ЦОР я осуществляю по направлениям:</a:t>
            </a:r>
            <a:endParaRPr lang="ru-RU" sz="2800" dirty="0">
              <a:solidFill>
                <a:srgbClr val="C00000"/>
              </a:solidFill>
              <a:latin typeface="Times New Roman" pitchFamily="18" charset="0"/>
              <a:cs typeface="Times New Roman" pitchFamily="18" charset="0"/>
            </a:endParaRPr>
          </a:p>
        </p:txBody>
      </p:sp>
      <p:sp>
        <p:nvSpPr>
          <p:cNvPr id="3" name="Содержимое 2"/>
          <p:cNvSpPr>
            <a:spLocks noGrp="1"/>
          </p:cNvSpPr>
          <p:nvPr>
            <p:ph idx="1"/>
          </p:nvPr>
        </p:nvSpPr>
        <p:spPr>
          <a:xfrm>
            <a:off x="214282" y="1600200"/>
            <a:ext cx="8715436" cy="4525963"/>
          </a:xfrm>
        </p:spPr>
        <p:txBody>
          <a:bodyPr>
            <a:normAutofit/>
          </a:bodyPr>
          <a:lstStyle/>
          <a:p>
            <a:pPr>
              <a:buNone/>
            </a:pPr>
            <a:r>
              <a:rPr lang="ru-RU" dirty="0" smtClean="0">
                <a:solidFill>
                  <a:srgbClr val="002060"/>
                </a:solidFill>
                <a:latin typeface="Times New Roman" pitchFamily="18" charset="0"/>
                <a:cs typeface="Times New Roman" pitchFamily="18" charset="0"/>
              </a:rPr>
              <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1. Создание презентаций к урокам;</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2. Работа с ресурсами Интернет;</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3. Использование готовых обучающих программ;</a:t>
            </a:r>
            <a:br>
              <a:rPr lang="ru-RU" dirty="0" smtClean="0">
                <a:solidFill>
                  <a:srgbClr val="002060"/>
                </a:solidFill>
                <a:latin typeface="Times New Roman" pitchFamily="18" charset="0"/>
                <a:cs typeface="Times New Roman" pitchFamily="18" charset="0"/>
              </a:rPr>
            </a:br>
            <a:r>
              <a:rPr lang="ru-RU" dirty="0" smtClean="0">
                <a:solidFill>
                  <a:srgbClr val="002060"/>
                </a:solidFill>
                <a:latin typeface="Times New Roman" pitchFamily="18" charset="0"/>
                <a:cs typeface="Times New Roman" pitchFamily="18" charset="0"/>
              </a:rPr>
              <a:t>4. Использование дидактических игр;</a:t>
            </a:r>
          </a:p>
          <a:p>
            <a:pPr>
              <a:buNone/>
            </a:pPr>
            <a:r>
              <a:rPr lang="ru-RU" dirty="0" smtClean="0">
                <a:solidFill>
                  <a:srgbClr val="002060"/>
                </a:solidFill>
                <a:latin typeface="Times New Roman" pitchFamily="18" charset="0"/>
                <a:cs typeface="Times New Roman" pitchFamily="18" charset="0"/>
              </a:rPr>
              <a:t>    5. Применение российских образовательных платформ для учителей и учеников.</a:t>
            </a:r>
          </a:p>
          <a:p>
            <a:endParaRPr lang="ru-RU" dirty="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653533783_33-celes-club-p-nabor-fonov-dlya-prezentatsii-krasivie-33.jpg"/>
          <p:cNvPicPr>
            <a:picLocks noChangeAspect="1"/>
          </p:cNvPicPr>
          <p:nvPr/>
        </p:nvPicPr>
        <p:blipFill>
          <a:blip r:embed="rId2"/>
          <a:stretch>
            <a:fillRect/>
          </a:stretch>
        </p:blipFill>
        <p:spPr>
          <a:xfrm>
            <a:off x="0" y="0"/>
            <a:ext cx="9144000" cy="6858000"/>
          </a:xfrm>
          <a:prstGeom prst="rect">
            <a:avLst/>
          </a:prstGeom>
        </p:spPr>
      </p:pic>
      <p:sp>
        <p:nvSpPr>
          <p:cNvPr id="3" name="Содержимое 2"/>
          <p:cNvSpPr>
            <a:spLocks noGrp="1"/>
          </p:cNvSpPr>
          <p:nvPr>
            <p:ph idx="1"/>
          </p:nvPr>
        </p:nvSpPr>
        <p:spPr>
          <a:xfrm>
            <a:off x="285720" y="2857496"/>
            <a:ext cx="8643998" cy="3697295"/>
          </a:xfrm>
        </p:spPr>
        <p:txBody>
          <a:bodyPr>
            <a:normAutofit/>
          </a:bodyPr>
          <a:lstStyle/>
          <a:p>
            <a:pPr algn="just">
              <a:buNone/>
            </a:pPr>
            <a:r>
              <a:rPr lang="ru-RU" sz="2400" dirty="0" smtClean="0">
                <a:latin typeface="Times New Roman" pitchFamily="18" charset="0"/>
                <a:cs typeface="Times New Roman" pitchFamily="18" charset="0"/>
              </a:rPr>
              <a:t>«Российская электронная школа» – это полный набор уроков от лучших учителей России; это информационно-образовательная среда, объединяющая ученика, учителя, родителя и открывающая равный доступ к качественному общему образованию независимо от </a:t>
            </a:r>
            <a:r>
              <a:rPr lang="ru-RU" sz="2400" dirty="0" err="1" smtClean="0">
                <a:latin typeface="Times New Roman" pitchFamily="18" charset="0"/>
                <a:cs typeface="Times New Roman" pitchFamily="18" charset="0"/>
              </a:rPr>
              <a:t>социокультурных</a:t>
            </a:r>
            <a:r>
              <a:rPr lang="ru-RU" sz="2400" dirty="0" smtClean="0">
                <a:latin typeface="Times New Roman" pitchFamily="18" charset="0"/>
                <a:cs typeface="Times New Roman" pitchFamily="18" charset="0"/>
              </a:rPr>
              <a:t> условий. Каждый урок включает видеоролик, конспект, систему упражнений и тест для итоговой диагностики.</a:t>
            </a:r>
            <a:endParaRPr lang="ru-RU" sz="2400" dirty="0">
              <a:latin typeface="Times New Roman" pitchFamily="18" charset="0"/>
              <a:cs typeface="Times New Roman" pitchFamily="18" charset="0"/>
            </a:endParaRPr>
          </a:p>
        </p:txBody>
      </p:sp>
      <p:pic>
        <p:nvPicPr>
          <p:cNvPr id="5" name="Рисунок 4" descr="rehsh-1.jpg"/>
          <p:cNvPicPr>
            <a:picLocks noChangeAspect="1"/>
          </p:cNvPicPr>
          <p:nvPr/>
        </p:nvPicPr>
        <p:blipFill>
          <a:blip r:embed="rId3"/>
          <a:stretch>
            <a:fillRect/>
          </a:stretch>
        </p:blipFill>
        <p:spPr>
          <a:xfrm>
            <a:off x="1000100" y="500042"/>
            <a:ext cx="7000924" cy="215116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1653533783_33-celes-club-p-nabor-fonov-dlya-prezentatsii-krasivie-33.jpg"/>
          <p:cNvPicPr>
            <a:picLocks noChangeAspect="1"/>
          </p:cNvPicPr>
          <p:nvPr/>
        </p:nvPicPr>
        <p:blipFill>
          <a:blip r:embed="rId2"/>
          <a:stretch>
            <a:fillRect/>
          </a:stretch>
        </p:blipFill>
        <p:spPr>
          <a:xfrm>
            <a:off x="0" y="0"/>
            <a:ext cx="9144000" cy="6858000"/>
          </a:xfrm>
          <a:prstGeom prst="rect">
            <a:avLst/>
          </a:prstGeom>
        </p:spPr>
      </p:pic>
      <p:pic>
        <p:nvPicPr>
          <p:cNvPr id="3074" name="Picture 2"/>
          <p:cNvPicPr>
            <a:picLocks noChangeAspect="1" noChangeArrowheads="1"/>
          </p:cNvPicPr>
          <p:nvPr/>
        </p:nvPicPr>
        <p:blipFill>
          <a:blip r:embed="rId3"/>
          <a:srcRect l="1953" t="9722" r="7031" b="2778"/>
          <a:stretch>
            <a:fillRect/>
          </a:stretch>
        </p:blipFill>
        <p:spPr bwMode="auto">
          <a:xfrm>
            <a:off x="0" y="857232"/>
            <a:ext cx="9144000" cy="498349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TotalTime>
  <Words>289</Words>
  <Application>Microsoft Office PowerPoint</Application>
  <PresentationFormat>Экран (4:3)</PresentationFormat>
  <Paragraphs>32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 «Использование цифровых образовательных ресурсов (ЦОР) в образовательной деятельности  учителя начальных классов» методический семинар </vt:lpstr>
      <vt:lpstr>Слайд 2</vt:lpstr>
      <vt:lpstr>Слайд 3</vt:lpstr>
      <vt:lpstr> Цели использования ЦОР: </vt:lpstr>
      <vt:lpstr>Слайд 5</vt:lpstr>
      <vt:lpstr>Слайд 6</vt:lpstr>
      <vt:lpstr>Внедрение ЦОР я осуществляю по направлениям:</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asus</dc:creator>
  <cp:lastModifiedBy>admin</cp:lastModifiedBy>
  <cp:revision>13</cp:revision>
  <dcterms:created xsi:type="dcterms:W3CDTF">2022-12-21T17:36:41Z</dcterms:created>
  <dcterms:modified xsi:type="dcterms:W3CDTF">2022-12-22T14:42:46Z</dcterms:modified>
</cp:coreProperties>
</file>